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9" r:id="rId6"/>
    <p:sldId id="259" r:id="rId7"/>
    <p:sldId id="267" r:id="rId8"/>
    <p:sldId id="264" r:id="rId9"/>
    <p:sldId id="270" r:id="rId10"/>
    <p:sldId id="271" r:id="rId11"/>
    <p:sldId id="272" r:id="rId12"/>
    <p:sldId id="260" r:id="rId13"/>
    <p:sldId id="261" r:id="rId14"/>
    <p:sldId id="262" r:id="rId15"/>
    <p:sldId id="263" r:id="rId16"/>
    <p:sldId id="274" r:id="rId17"/>
    <p:sldId id="281" r:id="rId18"/>
    <p:sldId id="277" r:id="rId19"/>
    <p:sldId id="278" r:id="rId20"/>
    <p:sldId id="280" r:id="rId21"/>
    <p:sldId id="265" r:id="rId22"/>
    <p:sldId id="273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E5ED-5A6C-4819-8603-BBA319828E7A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D2D2-B4C9-469A-8981-44D3E837D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E5ED-5A6C-4819-8603-BBA319828E7A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D2D2-B4C9-469A-8981-44D3E837D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E5ED-5A6C-4819-8603-BBA319828E7A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D2D2-B4C9-469A-8981-44D3E837D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E5ED-5A6C-4819-8603-BBA319828E7A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D2D2-B4C9-469A-8981-44D3E837D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E5ED-5A6C-4819-8603-BBA319828E7A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D2D2-B4C9-469A-8981-44D3E837D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E5ED-5A6C-4819-8603-BBA319828E7A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D2D2-B4C9-469A-8981-44D3E837D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E5ED-5A6C-4819-8603-BBA319828E7A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D2D2-B4C9-469A-8981-44D3E837D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E5ED-5A6C-4819-8603-BBA319828E7A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D2D2-B4C9-469A-8981-44D3E837D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E5ED-5A6C-4819-8603-BBA319828E7A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D2D2-B4C9-469A-8981-44D3E837D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E5ED-5A6C-4819-8603-BBA319828E7A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D2D2-B4C9-469A-8981-44D3E837D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E5ED-5A6C-4819-8603-BBA319828E7A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D2D2-B4C9-469A-8981-44D3E837D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6E5ED-5A6C-4819-8603-BBA319828E7A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4D2D2-B4C9-469A-8981-44D3E837D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101;&#1082;&#1086;&#1085;&#1086;&#1084;&#1080;&#1082;&#1072;\VID_20200129_163932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101;&#1082;&#1086;&#1085;&#1086;&#1084;&#1080;&#1082;&#1072;\&#1058;&#1088;&#1086;&#1077;%20&#1080;&#1079;%20&#1055;&#1088;&#1086;&#1089;&#1090;&#1086;&#1082;&#1074;&#1072;&#1096;&#1080;&#1085;&#1086;%20&#8212;%20&#1074;&#1089;&#1077;%20&#1089;&#1077;&#1088;&#1080;&#1080;%20(online-video-cutter.com).mp4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08721"/>
            <a:ext cx="8496944" cy="1008112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FF0000"/>
                </a:solidFill>
                <a:latin typeface="Arial Black" pitchFamily="34" charset="0"/>
                <a:cs typeface="AngsanaUPC" pitchFamily="18" charset="-34"/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  <a:latin typeface="Arial Black" pitchFamily="34" charset="0"/>
                <a:cs typeface="AngsanaUPC" pitchFamily="18" charset="-34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Arial Black" pitchFamily="34" charset="0"/>
                <a:cs typeface="AngsanaUPC" pitchFamily="18" charset="-34"/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  <a:latin typeface="Arial Black" pitchFamily="34" charset="0"/>
                <a:cs typeface="AngsanaUPC" pitchFamily="18" charset="-34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Arial Black" pitchFamily="34" charset="0"/>
                <a:cs typeface="AngsanaUPC" pitchFamily="18" charset="-34"/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  <a:latin typeface="Arial Black" pitchFamily="34" charset="0"/>
                <a:cs typeface="AngsanaUPC" pitchFamily="18" charset="-34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Arial Black" pitchFamily="34" charset="0"/>
                <a:cs typeface="AngsanaUPC" pitchFamily="18" charset="-34"/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  <a:latin typeface="Arial Black" pitchFamily="34" charset="0"/>
                <a:cs typeface="AngsanaUPC" pitchFamily="18" charset="-34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Arial Black" pitchFamily="34" charset="0"/>
                <a:cs typeface="AngsanaUPC" pitchFamily="18" charset="-34"/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  <a:latin typeface="Arial Black" pitchFamily="34" charset="0"/>
                <a:cs typeface="AngsanaUPC" pitchFamily="18" charset="-34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Arial Black" pitchFamily="34" charset="0"/>
                <a:cs typeface="AngsanaUPC" pitchFamily="18" charset="-34"/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  <a:latin typeface="Arial Black" pitchFamily="34" charset="0"/>
                <a:cs typeface="AngsanaUPC" pitchFamily="18" charset="-34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Arial Black" pitchFamily="34" charset="0"/>
                <a:cs typeface="AngsanaUPC" pitchFamily="18" charset="-34"/>
              </a:rPr>
              <a:t>ШКОЛА ЭКОНОМИЧЕСКИХ НАУК</a:t>
            </a:r>
            <a:r>
              <a:rPr lang="ru-RU" sz="3100" b="1" i="1" dirty="0" smtClean="0">
                <a:solidFill>
                  <a:srgbClr val="FF0000"/>
                </a:solidFill>
                <a:latin typeface="Arial Black" pitchFamily="34" charset="0"/>
                <a:cs typeface="AngsanaUPC" pitchFamily="18" charset="-34"/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  <a:latin typeface="Arial Black" pitchFamily="34" charset="0"/>
                <a:cs typeface="AngsanaUPC" pitchFamily="18" charset="-34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Arial Black" pitchFamily="34" charset="0"/>
                <a:cs typeface="AngsanaUPC" pitchFamily="18" charset="-34"/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  <a:latin typeface="Arial Black" pitchFamily="34" charset="0"/>
                <a:cs typeface="AngsanaUPC" pitchFamily="18" charset="-34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Arial Black" pitchFamily="34" charset="0"/>
                <a:cs typeface="AngsanaUPC" pitchFamily="18" charset="-34"/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  <a:latin typeface="Arial Black" pitchFamily="34" charset="0"/>
                <a:cs typeface="AngsanaUPC" pitchFamily="18" charset="-34"/>
              </a:rPr>
            </a:b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  <a:cs typeface="AngsanaUPC" pitchFamily="18" charset="-34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Arial Black" pitchFamily="34" charset="0"/>
                <a:cs typeface="AngsanaUPC" pitchFamily="18" charset="-34"/>
              </a:rPr>
            </a:br>
            <a:endParaRPr lang="ru-RU" b="1" i="1" dirty="0">
              <a:solidFill>
                <a:srgbClr val="FF0000"/>
              </a:solidFill>
              <a:latin typeface="Arial Black" pitchFamily="34" charset="0"/>
              <a:cs typeface="AngsanaUPC" pitchFamily="18" charset="-3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2420888"/>
            <a:ext cx="5616624" cy="3217912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Arial Black" pitchFamily="34" charset="0"/>
                <a:cs typeface="AngsanaUPC" pitchFamily="18" charset="-34"/>
              </a:rPr>
              <a:t>«Формируем </a:t>
            </a:r>
          </a:p>
          <a:p>
            <a:r>
              <a:rPr lang="ru-RU" sz="4400" b="1" i="1" dirty="0" smtClean="0">
                <a:solidFill>
                  <a:srgbClr val="FF0000"/>
                </a:solidFill>
                <a:latin typeface="Arial Black" pitchFamily="34" charset="0"/>
                <a:cs typeface="AngsanaUPC" pitchFamily="18" charset="-34"/>
              </a:rPr>
              <a:t>у детей основы</a:t>
            </a:r>
            <a:br>
              <a:rPr lang="ru-RU" sz="4400" b="1" i="1" dirty="0" smtClean="0">
                <a:solidFill>
                  <a:srgbClr val="FF0000"/>
                </a:solidFill>
                <a:latin typeface="Arial Black" pitchFamily="34" charset="0"/>
                <a:cs typeface="AngsanaUPC" pitchFamily="18" charset="-34"/>
              </a:rPr>
            </a:br>
            <a:r>
              <a:rPr lang="ru-RU" sz="4400" b="1" i="1" dirty="0" smtClean="0">
                <a:solidFill>
                  <a:srgbClr val="FF0000"/>
                </a:solidFill>
                <a:latin typeface="Arial Black" pitchFamily="34" charset="0"/>
                <a:cs typeface="AngsanaUPC" pitchFamily="18" charset="-34"/>
              </a:rPr>
              <a:t> финансовой                     грамотности»</a:t>
            </a:r>
            <a:r>
              <a:rPr lang="ru-RU" sz="4400" dirty="0" smtClean="0"/>
              <a:t> 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реализация год.плана 19-20\Январь 2020 мой\школа экономических наук\unnamed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88639"/>
            <a:ext cx="8520946" cy="6390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G:\реализация год.плана 19-20\Январь 2020 мой\школа экономических наук\img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" y="376237"/>
            <a:ext cx="8658225" cy="6105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18619" y="4643446"/>
            <a:ext cx="6715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Денег 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куры не клюют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357166"/>
            <a:ext cx="70498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Деньги лопатой гребут</a:t>
            </a:r>
            <a:endParaRPr lang="ru-RU" sz="5400" b="1" cap="none" spc="0" dirty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75318" y="214290"/>
            <a:ext cx="7903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еньги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ветер бросать.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357166"/>
            <a:ext cx="7626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Копейка рубль бережет.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kolchvesti.ru/wp-content/uploads/2018/12/3PIGS-1024x6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018" y="476672"/>
            <a:ext cx="8751470" cy="5837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https://www.ukazka.ru/img/dop/532361-pazl-30-elementov-kot-v-sapogakh-32-kh-23-s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https://www.ukazka.ru/img/dop/532361-pazl-30-elementov-kot-v-sapogakh-32-kh-23-s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20" name="Picture 8" descr="https://i.ytimg.com/vi/M7FJJXoJnVM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598602" cy="4836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avatars.mds.yandex.net/get-pdb/2333664/278a25b6-811c-432a-9eb9-f444c4889fb5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detectivebookshop.ru/image/1021559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1634"/>
            <a:ext cx="5688632" cy="6666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500438"/>
            <a:ext cx="1493529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</a:t>
            </a:r>
            <a:endParaRPr lang="ru-RU" sz="20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57884" y="214290"/>
            <a:ext cx="1628972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sz="20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1857364"/>
            <a:ext cx="1919116" cy="3170099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 w="152400" h="50800" prst="softRound"/>
          </a:sp3d>
        </p:spPr>
        <p:txBody>
          <a:bodyPr wrap="non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20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3687901"/>
            <a:ext cx="1808508" cy="3170099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 w="165100" prst="coolSlant"/>
          </a:sp3d>
        </p:spPr>
        <p:txBody>
          <a:bodyPr wrap="non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sz="2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4143380"/>
            <a:ext cx="1925528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0" b="1" cap="none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200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857232"/>
            <a:ext cx="2432076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2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endParaRPr lang="ru-RU" sz="2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28926" y="0"/>
            <a:ext cx="192882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0" b="1" cap="none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20000" b="1" cap="none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14678" y="2000240"/>
            <a:ext cx="1635384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0" b="1" cap="none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endParaRPr lang="ru-RU" sz="20000" b="1" cap="none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43636" y="3687901"/>
            <a:ext cx="173957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0" b="1" cap="none" spc="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0000" b="1" cap="none" spc="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i2.wp.com/xn--j1ahfl.xn--p1ai/data/files/s148759958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C:\Users\User\Desktop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C:\Users\User\Desktop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C:\Users\User\Desktop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https://avatars.mds.yandex.net/get-pdb/1598389/82d931bf-a82e-44c0-bd90-e3d1ab46d0cd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004" y="476672"/>
            <a:ext cx="8640960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G:\реализация год.плана 19-20\Январь 2020 мой\школа экономических наук\16D985C4-178C-40AD-B214-1D3AF2143BF3-9625-000024D72A49B6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9476"/>
            <a:ext cx="9144000" cy="6099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967335"/>
            <a:ext cx="76631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ЭКОНОМИКА</a:t>
            </a:r>
            <a:endParaRPr lang="ru-RU" sz="96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реализация год.плана 19-20\Январь 2020 мой\школа экономических наук\10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88640"/>
            <a:ext cx="8640960" cy="6480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20688"/>
            <a:ext cx="8784976" cy="5832647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Задачи</a:t>
            </a:r>
            <a:r>
              <a:rPr lang="ru-RU" sz="3600" b="1" dirty="0" smtClean="0">
                <a:solidFill>
                  <a:srgbClr val="FF0000"/>
                </a:solidFill>
              </a:rPr>
              <a:t> экономического воспитания </a:t>
            </a:r>
            <a:r>
              <a:rPr lang="ru-RU" sz="3600" b="1" dirty="0" smtClean="0">
                <a:solidFill>
                  <a:srgbClr val="FF0000"/>
                </a:solidFill>
              </a:rPr>
              <a:t>детей 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-</a:t>
            </a:r>
            <a:r>
              <a:rPr lang="ru-RU" sz="2700" b="1" dirty="0" smtClean="0"/>
              <a:t> </a:t>
            </a:r>
            <a:r>
              <a:rPr lang="ru-RU" sz="2700" b="1" dirty="0" smtClean="0"/>
              <a:t>развивать интерес к познанию экономической картины мира, потребность узнавать новое</a:t>
            </a:r>
            <a:r>
              <a:rPr lang="ru-RU" sz="2700" b="1" dirty="0" smtClean="0"/>
              <a:t>;</a:t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>
                <a:solidFill>
                  <a:srgbClr val="0070C0"/>
                </a:solidFill>
              </a:rPr>
              <a:t>– </a:t>
            </a:r>
            <a:r>
              <a:rPr lang="ru-RU" sz="2700" b="1" dirty="0" smtClean="0">
                <a:solidFill>
                  <a:srgbClr val="0070C0"/>
                </a:solidFill>
              </a:rPr>
              <a:t>формировать экономический кругозор (компетентность), первоначальные знания и умения, предпосылки экономического мышления</a:t>
            </a:r>
            <a:r>
              <a:rPr lang="ru-RU" sz="2700" b="1" dirty="0" smtClean="0">
                <a:solidFill>
                  <a:srgbClr val="0070C0"/>
                </a:solidFill>
              </a:rPr>
              <a:t>;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>
                <a:solidFill>
                  <a:srgbClr val="00B050"/>
                </a:solidFill>
              </a:rPr>
              <a:t>– формировать базисные представления об окружающем предметном мире духовных и материальных ценностей, первичный опыт в экономических отношениях</a:t>
            </a:r>
            <a:r>
              <a:rPr lang="ru-RU" sz="2700" b="1" dirty="0" smtClean="0">
                <a:solidFill>
                  <a:srgbClr val="00B050"/>
                </a:solidFill>
              </a:rPr>
              <a:t>;</a:t>
            </a:r>
            <a:br>
              <a:rPr lang="ru-RU" sz="2700" b="1" dirty="0" smtClean="0">
                <a:solidFill>
                  <a:srgbClr val="00B050"/>
                </a:solidFill>
              </a:rPr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>
                <a:solidFill>
                  <a:srgbClr val="7030A0"/>
                </a:solidFill>
              </a:rPr>
              <a:t>– воспитывать этические и деловые качества (бережливость, рациональность, трудолюбие, расчетливость, честность, щедрость и др.);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– развивать у детей самостоятельность, любознательность, ответственность, способность творчески мыслить.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etsad-13930697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85728"/>
            <a:ext cx="3790959" cy="2843219"/>
          </a:xfrm>
          <a:prstGeom prst="round2DiagRect">
            <a:avLst>
              <a:gd name="adj1" fmla="val 16667"/>
              <a:gd name="adj2" fmla="val 1187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_Deti-igrayut-v-pravila-dorozhnogo-dvizheniya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85720" y="214290"/>
            <a:ext cx="4572064" cy="3429048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5712_18fa1616d02fdfcedf26f24dfd6884fd.jp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90875" y="2643182"/>
            <a:ext cx="5667405" cy="3962400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rolevie-igri7-151120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3571852"/>
            <a:ext cx="4238608" cy="3000420"/>
          </a:xfrm>
          <a:prstGeom prst="round2DiagRect">
            <a:avLst>
              <a:gd name="adj1" fmla="val 50000"/>
              <a:gd name="adj2" fmla="val 45926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VID_20200129_163932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Трое из Простоквашино — все серии (online-video-cutter.com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реализация год.плана 19-20\Январь 2020 мой\школа экономических наук\smeshariki18bi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16" y="980728"/>
            <a:ext cx="8832982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32</Words>
  <Application>Microsoft Office PowerPoint</Application>
  <PresentationFormat>Экран (4:3)</PresentationFormat>
  <Paragraphs>18</Paragraphs>
  <Slides>23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     ШКОЛА ЭКОНОМИЧЕСКИХ НАУК    </vt:lpstr>
      <vt:lpstr>Слайд 2</vt:lpstr>
      <vt:lpstr>Слайд 3</vt:lpstr>
      <vt:lpstr>Слайд 4</vt:lpstr>
      <vt:lpstr>Задачи экономического воспитания детей  - развивать интерес к познанию экономической картины мира, потребность узнавать новое;  – формировать экономический кругозор (компетентность), первоначальные знания и умения, предпосылки экономического мышления;  – формировать базисные представления об окружающем предметном мире духовных и материальных ценностей, первичный опыт в экономических отношениях;  – воспитывать этические и деловые качества (бережливость, рациональность, трудолюбие, расчетливость, честность, щедрость и др.); – развивать у детей самостоятельность, любознательность, ответственность, способность творчески мыслить.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User-1</dc:creator>
  <cp:lastModifiedBy>User</cp:lastModifiedBy>
  <cp:revision>27</cp:revision>
  <dcterms:created xsi:type="dcterms:W3CDTF">2020-01-30T09:13:57Z</dcterms:created>
  <dcterms:modified xsi:type="dcterms:W3CDTF">2020-02-07T18:14:15Z</dcterms:modified>
</cp:coreProperties>
</file>